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75" r:id="rId4"/>
    <p:sldId id="277" r:id="rId5"/>
    <p:sldId id="274" r:id="rId6"/>
    <p:sldId id="271" r:id="rId7"/>
    <p:sldId id="267" r:id="rId8"/>
    <p:sldId id="266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Jnw75jcypY/vId1ZW4S/jcFnJ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7259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9685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0850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4929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89754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51" name="Google Shape;15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1">
                <a:solidFill>
                  <a:srgbClr val="FFC000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2400"/>
              <a:buNone/>
              <a:defRPr sz="2400">
                <a:solidFill>
                  <a:srgbClr val="3A3838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8"/>
          <p:cNvCxnSpPr/>
          <p:nvPr/>
        </p:nvCxnSpPr>
        <p:spPr>
          <a:xfrm>
            <a:off x="838200" y="1227138"/>
            <a:ext cx="10515600" cy="0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" name="Google Shape;23;p8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861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body" idx="1"/>
          </p:nvPr>
        </p:nvSpPr>
        <p:spPr>
          <a:xfrm>
            <a:off x="838200" y="1466810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None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49597"/>
              </a:buClr>
              <a:buSzPts val="2400"/>
              <a:buNone/>
              <a:defRPr sz="2400">
                <a:solidFill>
                  <a:srgbClr val="949597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49597"/>
              </a:buClr>
              <a:buSzPts val="2000"/>
              <a:buNone/>
              <a:defRPr sz="2000">
                <a:solidFill>
                  <a:srgbClr val="949597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49597"/>
              </a:buClr>
              <a:buSzPts val="1800"/>
              <a:buNone/>
              <a:defRPr sz="1800">
                <a:solidFill>
                  <a:srgbClr val="949597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49597"/>
              </a:buClr>
              <a:buSzPts val="1600"/>
              <a:buNone/>
              <a:defRPr sz="1600">
                <a:solidFill>
                  <a:srgbClr val="949597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49597"/>
              </a:buClr>
              <a:buSzPts val="1600"/>
              <a:buNone/>
              <a:defRPr sz="1600">
                <a:solidFill>
                  <a:srgbClr val="949597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49597"/>
              </a:buClr>
              <a:buSzPts val="1600"/>
              <a:buNone/>
              <a:defRPr sz="1600">
                <a:solidFill>
                  <a:srgbClr val="949597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49597"/>
              </a:buClr>
              <a:buSzPts val="1600"/>
              <a:buNone/>
              <a:defRPr sz="1600">
                <a:solidFill>
                  <a:srgbClr val="949597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49597"/>
              </a:buClr>
              <a:buSzPts val="1600"/>
              <a:buNone/>
              <a:defRPr sz="1600">
                <a:solidFill>
                  <a:srgbClr val="949597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49597"/>
              </a:buClr>
              <a:buSzPts val="1600"/>
              <a:buNone/>
              <a:defRPr sz="1600">
                <a:solidFill>
                  <a:srgbClr val="949597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83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B383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9495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637433" y="3112223"/>
            <a:ext cx="9363075" cy="194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800" dirty="0"/>
              <a:t>H</a:t>
            </a:r>
            <a:r>
              <a:rPr lang="es-ES" sz="4800" dirty="0" smtClean="0"/>
              <a:t>erramientas de transparencia y participación Ciudadana en la Prefectura de </a:t>
            </a:r>
            <a:r>
              <a:rPr lang="es-ES" sz="4800" dirty="0" smtClean="0"/>
              <a:t>Bolívar</a:t>
            </a:r>
            <a:endParaRPr sz="4800" dirty="0"/>
          </a:p>
        </p:txBody>
      </p:sp>
      <p:sp>
        <p:nvSpPr>
          <p:cNvPr id="3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1609725" y="5430838"/>
            <a:ext cx="9144000" cy="727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None/>
            </a:pPr>
            <a:r>
              <a:rPr lang="es-ES" dirty="0" smtClean="0">
                <a:solidFill>
                  <a:srgbClr val="3B3838"/>
                </a:solidFill>
              </a:rPr>
              <a:t>Carolina Ponce</a:t>
            </a:r>
          </a:p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None/>
            </a:pPr>
            <a:r>
              <a:rPr lang="es-ES" dirty="0" smtClean="0">
                <a:solidFill>
                  <a:srgbClr val="3B3838"/>
                </a:solidFill>
              </a:rPr>
              <a:t>Coordinadora del Área de Gobierno Abierto</a:t>
            </a:r>
          </a:p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400"/>
              <a:buNone/>
            </a:pPr>
            <a:endParaRPr dirty="0">
              <a:solidFill>
                <a:srgbClr val="3B383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 smtClean="0"/>
              <a:t>Transparencia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62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 smtClean="0"/>
              <a:t>Fortalezas</a:t>
            </a:r>
            <a:endParaRPr dirty="0"/>
          </a:p>
        </p:txBody>
      </p:sp>
      <p:sp>
        <p:nvSpPr>
          <p:cNvPr id="148" name="Google Shape;148;p4"/>
          <p:cNvSpPr txBox="1">
            <a:spLocks noGrp="1"/>
          </p:cNvSpPr>
          <p:nvPr>
            <p:ph type="body" idx="1"/>
          </p:nvPr>
        </p:nvSpPr>
        <p:spPr>
          <a:xfrm>
            <a:off x="838200" y="1356014"/>
            <a:ext cx="10515600" cy="5501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fontAlgn="base"/>
            <a:r>
              <a:rPr lang="es-ES" sz="2200" dirty="0" smtClean="0"/>
              <a:t>Contador de visitas</a:t>
            </a:r>
          </a:p>
          <a:p>
            <a:pPr fontAlgn="base"/>
            <a:r>
              <a:rPr lang="es-ES" sz="2200" dirty="0" smtClean="0"/>
              <a:t>Información LOTAIP actualizada</a:t>
            </a:r>
          </a:p>
          <a:p>
            <a:pPr fontAlgn="base"/>
            <a:r>
              <a:rPr lang="es-ES" sz="2200" dirty="0" smtClean="0"/>
              <a:t>Fecha de actualización de los diferentes módulos</a:t>
            </a:r>
          </a:p>
          <a:p>
            <a:pPr fontAlgn="base"/>
            <a:r>
              <a:rPr lang="es-ES" sz="2200" dirty="0" smtClean="0"/>
              <a:t>Directorio telefónico detallado</a:t>
            </a:r>
          </a:p>
          <a:p>
            <a:pPr fontAlgn="base"/>
            <a:r>
              <a:rPr lang="es-ES" sz="2200" dirty="0" smtClean="0"/>
              <a:t>Nombre y cargo de las  principales autoridades</a:t>
            </a:r>
          </a:p>
          <a:p>
            <a:pPr fontAlgn="base"/>
            <a:r>
              <a:rPr lang="es-ES" sz="2200" dirty="0" smtClean="0"/>
              <a:t>Acceso a documentos de rendición de cuentas 2020 y 2019</a:t>
            </a:r>
          </a:p>
          <a:p>
            <a:pPr fontAlgn="base"/>
            <a:r>
              <a:rPr lang="es-ES" sz="2200" dirty="0" smtClean="0"/>
              <a:t>Plan Anual de Contratación Pública</a:t>
            </a:r>
          </a:p>
          <a:p>
            <a:pPr fontAlgn="base"/>
            <a:r>
              <a:rPr lang="es-ES" sz="2200" dirty="0" smtClean="0"/>
              <a:t>Uso activo de redes sociales</a:t>
            </a:r>
          </a:p>
          <a:p>
            <a:pPr fontAlgn="base"/>
            <a:r>
              <a:rPr lang="es-ES" sz="2200" dirty="0" smtClean="0"/>
              <a:t>Ordenanza de Participación Ciudadana: </a:t>
            </a:r>
          </a:p>
          <a:p>
            <a:pPr lvl="1" fontAlgn="base"/>
            <a:r>
              <a:rPr lang="es-ES" sz="2000" dirty="0" smtClean="0"/>
              <a:t>Rendición de Cuentas ante la Asamblea Provincial</a:t>
            </a:r>
          </a:p>
          <a:p>
            <a:pPr lvl="1" fontAlgn="base"/>
            <a:r>
              <a:rPr lang="es-ES" sz="2000" dirty="0" smtClean="0"/>
              <a:t>Información pública gratuita</a:t>
            </a:r>
          </a:p>
          <a:p>
            <a:pPr lvl="1" fontAlgn="base"/>
            <a:r>
              <a:rPr lang="es-ES" sz="2000" dirty="0" smtClean="0"/>
              <a:t>Publicidad de las sesiones del Concejo Provincial</a:t>
            </a:r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249196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62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 smtClean="0"/>
              <a:t>Debilidades</a:t>
            </a:r>
            <a:endParaRPr dirty="0"/>
          </a:p>
        </p:txBody>
      </p:sp>
      <p:sp>
        <p:nvSpPr>
          <p:cNvPr id="148" name="Google Shape;148;p4"/>
          <p:cNvSpPr txBox="1">
            <a:spLocks noGrp="1"/>
          </p:cNvSpPr>
          <p:nvPr>
            <p:ph type="body" idx="1"/>
          </p:nvPr>
        </p:nvSpPr>
        <p:spPr>
          <a:xfrm>
            <a:off x="838200" y="1356014"/>
            <a:ext cx="10515600" cy="5501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fontAlgn="base"/>
            <a:r>
              <a:rPr lang="es-ES" sz="2200" dirty="0" smtClean="0"/>
              <a:t>En el contador de visitas se refleja el IP del usuario</a:t>
            </a:r>
          </a:p>
          <a:p>
            <a:pPr fontAlgn="base"/>
            <a:r>
              <a:rPr lang="es-ES" sz="2200" dirty="0" smtClean="0"/>
              <a:t>Diferentes tipos de menús dificultan la usabilidad </a:t>
            </a:r>
          </a:p>
          <a:p>
            <a:pPr fontAlgn="base"/>
            <a:r>
              <a:rPr lang="es-ES" sz="2200" dirty="0" smtClean="0"/>
              <a:t>Información LOTAIP de años anteriores solo disponible para 2020 y 2019</a:t>
            </a:r>
          </a:p>
          <a:p>
            <a:pPr fontAlgn="base"/>
            <a:r>
              <a:rPr lang="es-ES" sz="2200" dirty="0" smtClean="0"/>
              <a:t>PDOT no disponible para descarga ni visualización</a:t>
            </a:r>
          </a:p>
          <a:p>
            <a:pPr fontAlgn="base"/>
            <a:r>
              <a:rPr lang="es-ES" sz="2200" dirty="0" smtClean="0"/>
              <a:t>Sección Multimedia no contiene archivos</a:t>
            </a:r>
          </a:p>
          <a:p>
            <a:pPr fontAlgn="base"/>
            <a:r>
              <a:rPr lang="es-ES" sz="2200" dirty="0" smtClean="0"/>
              <a:t>Sección de boletines de prensa solo contiene la última publicación</a:t>
            </a:r>
          </a:p>
          <a:p>
            <a:pPr fontAlgn="base"/>
            <a:r>
              <a:rPr lang="es-ES" sz="2200" dirty="0" smtClean="0"/>
              <a:t>Algunos documentos de la rendición de cuentas no se encuentran disponibles</a:t>
            </a:r>
          </a:p>
          <a:p>
            <a:pPr fontAlgn="base"/>
            <a:r>
              <a:rPr lang="es-ES" sz="2200" dirty="0" smtClean="0"/>
              <a:t>No se publican los perfiles del Prefecto, </a:t>
            </a:r>
            <a:r>
              <a:rPr lang="es-ES" sz="2200" dirty="0" err="1" smtClean="0"/>
              <a:t>Viceprefecta</a:t>
            </a:r>
            <a:r>
              <a:rPr lang="es-ES" sz="2200" dirty="0" smtClean="0"/>
              <a:t> y otras autoridades</a:t>
            </a:r>
          </a:p>
          <a:p>
            <a:pPr fontAlgn="base"/>
            <a:r>
              <a:rPr lang="es-ES" sz="2200" dirty="0" smtClean="0"/>
              <a:t>Noticias por temas desactualizadas</a:t>
            </a:r>
          </a:p>
          <a:p>
            <a:pPr fontAlgn="base"/>
            <a:r>
              <a:rPr lang="es-ES" sz="2200" dirty="0" smtClean="0"/>
              <a:t>No se publican ordenanzas en la página web. </a:t>
            </a:r>
            <a:r>
              <a:rPr lang="es-ES" sz="2200" dirty="0" err="1" smtClean="0"/>
              <a:t>Repostorio</a:t>
            </a:r>
            <a:r>
              <a:rPr lang="es-ES" sz="2200" dirty="0" smtClean="0"/>
              <a:t> ISSU de gacetas no permite descargas y dificulta la lectura</a:t>
            </a:r>
            <a:endParaRPr lang="es-ES" sz="2600" dirty="0" smtClean="0"/>
          </a:p>
        </p:txBody>
      </p:sp>
    </p:spTree>
    <p:extLst>
      <p:ext uri="{BB962C8B-B14F-4D97-AF65-F5344CB8AC3E}">
        <p14:creationId xmlns:p14="http://schemas.microsoft.com/office/powerpoint/2010/main" val="3159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 smtClean="0"/>
              <a:t>Participación Ciudadana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06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62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 smtClean="0"/>
              <a:t>Fortalezas</a:t>
            </a:r>
            <a:endParaRPr dirty="0"/>
          </a:p>
        </p:txBody>
      </p:sp>
      <p:sp>
        <p:nvSpPr>
          <p:cNvPr id="148" name="Google Shape;148;p4"/>
          <p:cNvSpPr txBox="1">
            <a:spLocks noGrp="1"/>
          </p:cNvSpPr>
          <p:nvPr>
            <p:ph type="body" idx="1"/>
          </p:nvPr>
        </p:nvSpPr>
        <p:spPr>
          <a:xfrm>
            <a:off x="838200" y="1342159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fontAlgn="base"/>
            <a:r>
              <a:rPr lang="es-ES" sz="2200" dirty="0" smtClean="0"/>
              <a:t>Asamblea Provincial y Consejo Provincial de Planificación con participación ciudadana y representación del gobierno central y debidamente reglamentados</a:t>
            </a:r>
          </a:p>
          <a:p>
            <a:pPr fontAlgn="base"/>
            <a:r>
              <a:rPr lang="es-ES" sz="2200" dirty="0" smtClean="0"/>
              <a:t>Reconocimiento de barrios, comunas, comunidades y recintos con su propia instanci</a:t>
            </a:r>
            <a:r>
              <a:rPr lang="es-ES" sz="2200" dirty="0" smtClean="0"/>
              <a:t>a de participación y de grupos de atención prioritaria</a:t>
            </a:r>
          </a:p>
          <a:p>
            <a:pPr fontAlgn="base"/>
            <a:r>
              <a:rPr lang="es-ES" sz="2200" dirty="0" smtClean="0"/>
              <a:t>Asambleas locales ciudadanas, comisiones temáticas, silla vacía, audiencias públicas, presupuestos participativos</a:t>
            </a:r>
            <a:r>
              <a:rPr lang="es-ES" sz="2200" dirty="0" smtClean="0"/>
              <a:t>, iniciativa popular normativa, revocatoria del mandato</a:t>
            </a:r>
          </a:p>
          <a:p>
            <a:pPr fontAlgn="base"/>
            <a:r>
              <a:rPr lang="es-ES" sz="2200" dirty="0" smtClean="0"/>
              <a:t>Sanción por falta de aplicación de la Ordenanza</a:t>
            </a:r>
          </a:p>
        </p:txBody>
      </p:sp>
    </p:spTree>
    <p:extLst>
      <p:ext uri="{BB962C8B-B14F-4D97-AF65-F5344CB8AC3E}">
        <p14:creationId xmlns:p14="http://schemas.microsoft.com/office/powerpoint/2010/main" val="140607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62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 smtClean="0"/>
              <a:t>Debilidades</a:t>
            </a:r>
            <a:endParaRPr dirty="0"/>
          </a:p>
        </p:txBody>
      </p:sp>
      <p:sp>
        <p:nvSpPr>
          <p:cNvPr id="148" name="Google Shape;148;p4"/>
          <p:cNvSpPr txBox="1">
            <a:spLocks noGrp="1"/>
          </p:cNvSpPr>
          <p:nvPr>
            <p:ph type="body" idx="1"/>
          </p:nvPr>
        </p:nvSpPr>
        <p:spPr>
          <a:xfrm>
            <a:off x="838200" y="1466850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fontAlgn="base"/>
            <a:r>
              <a:rPr lang="es-ES" sz="2800" dirty="0" smtClean="0"/>
              <a:t>Falta de regulación de algunos mecanismos</a:t>
            </a:r>
            <a:endParaRPr lang="es-ES" sz="2800" dirty="0"/>
          </a:p>
          <a:p>
            <a:pPr fontAlgn="base"/>
            <a:r>
              <a:rPr lang="es-ES" sz="2800" dirty="0" smtClean="0"/>
              <a:t>No se publican los requisitos de acceso y resultados de los mecanismos de </a:t>
            </a:r>
            <a:r>
              <a:rPr lang="es-ES" sz="2800" smtClean="0"/>
              <a:t>participación ciudadana</a:t>
            </a:r>
            <a:endParaRPr lang="es-ES" sz="2800" dirty="0"/>
          </a:p>
          <a:p>
            <a:pPr fontAlgn="base"/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382811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BIERNOS LOCALES TRANSPARENTES PLANTILLA">
  <a:themeElements>
    <a:clrScheme name="Personalizado 3">
      <a:dk1>
        <a:srgbClr val="4B4F54"/>
      </a:dk1>
      <a:lt1>
        <a:srgbClr val="FFFFFF"/>
      </a:lt1>
      <a:dk2>
        <a:srgbClr val="FFC627"/>
      </a:dk2>
      <a:lt2>
        <a:srgbClr val="E7E6E6"/>
      </a:lt2>
      <a:accent1>
        <a:srgbClr val="FFC627"/>
      </a:accent1>
      <a:accent2>
        <a:srgbClr val="FED16D"/>
      </a:accent2>
      <a:accent3>
        <a:srgbClr val="FFF0CC"/>
      </a:accent3>
      <a:accent4>
        <a:srgbClr val="4B4F54"/>
      </a:accent4>
      <a:accent5>
        <a:srgbClr val="FFC627"/>
      </a:accent5>
      <a:accent6>
        <a:srgbClr val="FFC627"/>
      </a:accent6>
      <a:hlink>
        <a:srgbClr val="FFC627"/>
      </a:hlink>
      <a:folHlink>
        <a:srgbClr val="4B4F5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3344</TotalTime>
  <Words>281</Words>
  <Application>Microsoft Office PowerPoint</Application>
  <PresentationFormat>Panorámica</PresentationFormat>
  <Paragraphs>38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GOBIERNOS LOCALES TRANSPARENTES PLANTILLA</vt:lpstr>
      <vt:lpstr>Herramientas de transparencia y participación Ciudadana en la Prefectura de Bolívar</vt:lpstr>
      <vt:lpstr>Transparencia</vt:lpstr>
      <vt:lpstr>Fortalezas</vt:lpstr>
      <vt:lpstr>Debilidades</vt:lpstr>
      <vt:lpstr>Participación Ciudadana</vt:lpstr>
      <vt:lpstr>Fortalezas</vt:lpstr>
      <vt:lpstr>Debilidades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Gobierno Abierto como modelo de gestión</dc:title>
  <dc:creator>FCD</dc:creator>
  <cp:lastModifiedBy>Caro Ponce</cp:lastModifiedBy>
  <cp:revision>85</cp:revision>
  <dcterms:created xsi:type="dcterms:W3CDTF">2020-01-13T16:20:13Z</dcterms:created>
  <dcterms:modified xsi:type="dcterms:W3CDTF">2021-07-06T23:57:21Z</dcterms:modified>
</cp:coreProperties>
</file>